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4" r:id="rId10"/>
    <p:sldId id="263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91" d="100"/>
          <a:sy n="91" d="100"/>
        </p:scale>
        <p:origin x="208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8B9EBBA-996F-894A-B54A-D6246ED52CEA}" type="datetimeFigureOut">
              <a:rPr lang="en-US" smtClean="0"/>
              <a:pPr/>
              <a:t>3/5/24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18737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3/5/24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844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3/5/24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175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3/5/24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010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FA1846-DA80-1C48-A609-854EA85C59AD}" type="datetimeFigureOut">
              <a:rPr lang="en-US" smtClean="0"/>
              <a:pPr/>
              <a:t>3/5/24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8083045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3/5/24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085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3/5/24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52410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3/5/24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377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3/5/24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528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DF5E60-9974-AC48-9591-99C2BB44B7CF}" type="datetimeFigureOut">
              <a:rPr lang="en-US" smtClean="0"/>
              <a:pPr/>
              <a:t>3/5/24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03766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3/5/24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169150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3/5/24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32255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EEA79-7700-4EA8-B5FD-9DD54CB590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533378"/>
            <a:ext cx="3938954" cy="3112217"/>
          </a:xfrm>
        </p:spPr>
        <p:txBody>
          <a:bodyPr>
            <a:noAutofit/>
          </a:bodyPr>
          <a:lstStyle/>
          <a:p>
            <a:r>
              <a:rPr lang="en-ZA" sz="2400" dirty="0"/>
              <a:t>Ten works of contemporary African literature nobody</a:t>
            </a:r>
            <a:br>
              <a:rPr lang="en-ZA" sz="2400" dirty="0"/>
            </a:br>
            <a:r>
              <a:rPr lang="en-ZA" sz="2400" dirty="0"/>
              <a:t>should miss, and why</a:t>
            </a:r>
            <a:br>
              <a:rPr lang="en-ZA" sz="2400" dirty="0"/>
            </a:br>
            <a:br>
              <a:rPr lang="en-ZA" sz="2400" dirty="0"/>
            </a:br>
            <a:r>
              <a:rPr lang="en-ZA" sz="2400" dirty="0"/>
              <a:t>The Textual Worlds of South-Eastern Africa</a:t>
            </a:r>
            <a:br>
              <a:rPr lang="en-ZA" sz="2400" dirty="0"/>
            </a:br>
            <a:r>
              <a:rPr lang="en-ZA" sz="2400" dirty="0"/>
              <a:t>University of Southampton, UK</a:t>
            </a:r>
            <a:br>
              <a:rPr lang="en-ZA" sz="2400" dirty="0"/>
            </a:br>
            <a:r>
              <a:rPr lang="en-ZA" sz="2400" dirty="0"/>
              <a:t>6 March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E26380-2505-4EC7-88DD-9EFA4E129B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358" y="5208303"/>
            <a:ext cx="4209522" cy="1811475"/>
          </a:xfrm>
        </p:spPr>
        <p:txBody>
          <a:bodyPr>
            <a:noAutofit/>
          </a:bodyPr>
          <a:lstStyle/>
          <a:p>
            <a:pPr>
              <a:lnSpc>
                <a:spcPct val="102000"/>
              </a:lnSpc>
              <a:spcAft>
                <a:spcPts val="600"/>
              </a:spcAft>
            </a:pPr>
            <a:r>
              <a:rPr lang="en-ZA" sz="1800" dirty="0"/>
              <a:t>Lynda </a:t>
            </a:r>
            <a:r>
              <a:rPr lang="en-ZA" sz="1800" dirty="0" err="1"/>
              <a:t>Gichanda</a:t>
            </a:r>
            <a:r>
              <a:rPr lang="en-ZA" sz="1800" dirty="0"/>
              <a:t> Spencer, Associate Professor, Rhodes University, South Africa</a:t>
            </a:r>
          </a:p>
          <a:p>
            <a:pPr>
              <a:lnSpc>
                <a:spcPct val="102000"/>
              </a:lnSpc>
              <a:spcAft>
                <a:spcPts val="600"/>
              </a:spcAft>
            </a:pPr>
            <a:r>
              <a:rPr lang="en-ZA" sz="1800" dirty="0"/>
              <a:t>Grace A </a:t>
            </a:r>
            <a:r>
              <a:rPr lang="en-ZA" sz="1800" dirty="0" err="1"/>
              <a:t>Musila</a:t>
            </a:r>
            <a:r>
              <a:rPr lang="en-ZA" sz="1800" dirty="0"/>
              <a:t>, Department of African Literature, University of the Witwatersrand, Johannesburg </a:t>
            </a:r>
          </a:p>
        </p:txBody>
      </p:sp>
      <p:pic>
        <p:nvPicPr>
          <p:cNvPr id="5" name="Picture 4" descr="A top view of books with different cover colours">
            <a:extLst>
              <a:ext uri="{FF2B5EF4-FFF2-40B4-BE49-F238E27FC236}">
                <a16:creationId xmlns:a16="http://schemas.microsoft.com/office/drawing/2014/main" id="{1DCFC03F-355C-DF9A-1259-53F240A605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01" r="-2" b="4599"/>
          <a:stretch/>
        </p:blipFill>
        <p:spPr>
          <a:xfrm>
            <a:off x="4639056" y="0"/>
            <a:ext cx="7552944" cy="685799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85548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0245FC1-669A-4558-8341-5A7148C77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F2D3FC59-9FB9-48FC-8D66-9ACDB840E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7D0D12F-DDEA-45FE-91AE-E35A03B651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A6343D2-E77B-81E9-8712-3A3880451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522" y="1480930"/>
            <a:ext cx="5301138" cy="325432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i="1" cap="all" dirty="0"/>
              <a:t>The Book of Chameleons </a:t>
            </a:r>
            <a:r>
              <a:rPr lang="en-US" sz="4100" cap="all" dirty="0"/>
              <a:t>(2008) by Jose Eduardo </a:t>
            </a:r>
            <a:r>
              <a:rPr lang="en-US" sz="4100" cap="all" dirty="0" err="1"/>
              <a:t>Agualusa</a:t>
            </a:r>
            <a:r>
              <a:rPr lang="en-US" sz="4100" cap="all" dirty="0"/>
              <a:t> [Angola]</a:t>
            </a:r>
          </a:p>
        </p:txBody>
      </p:sp>
      <p:pic>
        <p:nvPicPr>
          <p:cNvPr id="5" name="Content Placeholder 4" descr="A book cover with a lizard&#10;&#10;Description automatically generated">
            <a:extLst>
              <a:ext uri="{FF2B5EF4-FFF2-40B4-BE49-F238E27FC236}">
                <a16:creationId xmlns:a16="http://schemas.microsoft.com/office/drawing/2014/main" id="{40411670-189D-8DBB-65F4-8E5A46CFB4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85188" y="695324"/>
            <a:ext cx="3056588" cy="470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470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0245FC1-669A-4558-8341-5A7148C77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F2D3FC59-9FB9-48FC-8D66-9ACDB840E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7D0D12F-DDEA-45FE-91AE-E35A03B651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7E600175-39F0-43C7-8405-DD4579CF7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book cover of a red car driving down a road&#10;&#10;Description automatically generated">
            <a:extLst>
              <a:ext uri="{FF2B5EF4-FFF2-40B4-BE49-F238E27FC236}">
                <a16:creationId xmlns:a16="http://schemas.microsoft.com/office/drawing/2014/main" id="{16E5D8F8-6B9A-BE78-7829-02FBE27B78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0494" y="640080"/>
            <a:ext cx="3639540" cy="5577840"/>
          </a:xfrm>
          <a:prstGeom prst="rect">
            <a:avLst/>
          </a:prstGeom>
        </p:spPr>
      </p:pic>
      <p:sp>
        <p:nvSpPr>
          <p:cNvPr id="16" name="Freeform 6">
            <a:extLst>
              <a:ext uri="{FF2B5EF4-FFF2-40B4-BE49-F238E27FC236}">
                <a16:creationId xmlns:a16="http://schemas.microsoft.com/office/drawing/2014/main" id="{DEB46E1F-0372-4440-887E-8B147731B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5412340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FC4748-7D6F-B94C-C5D5-57CB4ACA9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8004" y="1480930"/>
            <a:ext cx="5607908" cy="325432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900" i="1" cap="all"/>
              <a:t>How to Read the Air </a:t>
            </a:r>
            <a:r>
              <a:rPr lang="en-US" sz="4900" cap="all"/>
              <a:t>( 2010 ) by Dinaw Mengestu [Ethiopia]</a:t>
            </a:r>
          </a:p>
        </p:txBody>
      </p:sp>
    </p:spTree>
    <p:extLst>
      <p:ext uri="{BB962C8B-B14F-4D97-AF65-F5344CB8AC3E}">
        <p14:creationId xmlns:p14="http://schemas.microsoft.com/office/powerpoint/2010/main" val="2204256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BF267-5EA4-4962-AF5A-F338EC5B8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800" i="1" dirty="0"/>
              <a:t>Purple Hibiscus </a:t>
            </a:r>
            <a:r>
              <a:rPr lang="en-ZA" sz="2800" dirty="0"/>
              <a:t>(2003) by Chimamanda Ngozi Adichie [Nigeria]</a:t>
            </a:r>
          </a:p>
        </p:txBody>
      </p:sp>
      <p:pic>
        <p:nvPicPr>
          <p:cNvPr id="1026" name="Picture 2" descr="Women's Prize for Fiction Purple Hibiscus - Women's Prize for Fiction">
            <a:extLst>
              <a:ext uri="{FF2B5EF4-FFF2-40B4-BE49-F238E27FC236}">
                <a16:creationId xmlns:a16="http://schemas.microsoft.com/office/drawing/2014/main" id="{5C3CD9DC-6C31-46C0-A2D2-B6AAD3BB6B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5530"/>
            <a:ext cx="1544715" cy="231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urple Hibiscus by Chimamanda Ngozi Adichie | Goodreads">
            <a:extLst>
              <a:ext uri="{FF2B5EF4-FFF2-40B4-BE49-F238E27FC236}">
                <a16:creationId xmlns:a16="http://schemas.microsoft.com/office/drawing/2014/main" id="{698567AD-DE60-443B-A83F-84258D659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370" y="1892915"/>
            <a:ext cx="2882838" cy="496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urple Hibiscus eBook by Chimamanda Ngozi Adichie - EPUB Book | Rakuten  Kobo South Africa">
            <a:extLst>
              <a:ext uri="{FF2B5EF4-FFF2-40B4-BE49-F238E27FC236}">
                <a16:creationId xmlns:a16="http://schemas.microsoft.com/office/drawing/2014/main" id="{40751DD8-3845-46DD-962C-3C27304C2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208" y="1875530"/>
            <a:ext cx="2763792" cy="499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 Review of Purple Hibiscus | Farafina Books">
            <a:extLst>
              <a:ext uri="{FF2B5EF4-FFF2-40B4-BE49-F238E27FC236}">
                <a16:creationId xmlns:a16="http://schemas.microsoft.com/office/drawing/2014/main" id="{359C01BA-80E4-4C96-B3CF-440392EC7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191000"/>
            <a:ext cx="154471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urple Hibiscus - Chimamanda Ngozi Adichie">
            <a:extLst>
              <a:ext uri="{FF2B5EF4-FFF2-40B4-BE49-F238E27FC236}">
                <a16:creationId xmlns:a16="http://schemas.microsoft.com/office/drawing/2014/main" id="{2CDEB6D9-6CD3-4B0E-8B02-FFA9A297F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383" y="1892915"/>
            <a:ext cx="2468546" cy="498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urple Hibiscus - Chimamanda Ngozi Adichie">
            <a:extLst>
              <a:ext uri="{FF2B5EF4-FFF2-40B4-BE49-F238E27FC236}">
                <a16:creationId xmlns:a16="http://schemas.microsoft.com/office/drawing/2014/main" id="{6D6BD7DA-D37D-469D-B126-91DDC6627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714" y="1875530"/>
            <a:ext cx="2636669" cy="498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945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3" name="Group 2062">
            <a:extLst>
              <a:ext uri="{FF2B5EF4-FFF2-40B4-BE49-F238E27FC236}">
                <a16:creationId xmlns:a16="http://schemas.microsoft.com/office/drawing/2014/main" id="{63C211C9-E9F2-4D74-88B0-9ED96B544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2064" name="Freeform 6">
              <a:extLst>
                <a:ext uri="{FF2B5EF4-FFF2-40B4-BE49-F238E27FC236}">
                  <a16:creationId xmlns:a16="http://schemas.microsoft.com/office/drawing/2014/main" id="{0C5EA6D9-DC51-432F-9280-C11F2F0F7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Freeform 6">
              <a:extLst>
                <a:ext uri="{FF2B5EF4-FFF2-40B4-BE49-F238E27FC236}">
                  <a16:creationId xmlns:a16="http://schemas.microsoft.com/office/drawing/2014/main" id="{1E171379-BFC7-4B1F-9063-8E8EB2A0DB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2067" name="Rectangle 2066">
            <a:extLst>
              <a:ext uri="{FF2B5EF4-FFF2-40B4-BE49-F238E27FC236}">
                <a16:creationId xmlns:a16="http://schemas.microsoft.com/office/drawing/2014/main" id="{7BB74091-09FE-44AF-8325-7FE6E175F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012DEB-3872-4258-9258-674489B8B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858" y="4736961"/>
            <a:ext cx="10720685" cy="9367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400" i="1" cap="all"/>
              <a:t>Coconut </a:t>
            </a:r>
            <a:r>
              <a:rPr lang="en-US" sz="3400" cap="all"/>
              <a:t>(2007) by Kopano Matlwa [South Africa] </a:t>
            </a:r>
          </a:p>
        </p:txBody>
      </p:sp>
      <p:pic>
        <p:nvPicPr>
          <p:cNvPr id="2056" name="Picture 8" descr="Coconut by Kopano Matlwa | Goodreads">
            <a:extLst>
              <a:ext uri="{FF2B5EF4-FFF2-40B4-BE49-F238E27FC236}">
                <a16:creationId xmlns:a16="http://schemas.microsoft.com/office/drawing/2014/main" id="{59C076D8-D1A1-43FA-AA10-7F5672095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4470" y="571500"/>
            <a:ext cx="2316061" cy="361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conut - Jacana">
            <a:extLst>
              <a:ext uri="{FF2B5EF4-FFF2-40B4-BE49-F238E27FC236}">
                <a16:creationId xmlns:a16="http://schemas.microsoft.com/office/drawing/2014/main" id="{0CD847C3-683C-4631-A515-AC37350CBD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4652" y="571500"/>
            <a:ext cx="2316061" cy="361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oconut by Kopano Matlwa – A Read Black Girl">
            <a:extLst>
              <a:ext uri="{FF2B5EF4-FFF2-40B4-BE49-F238E27FC236}">
                <a16:creationId xmlns:a16="http://schemas.microsoft.com/office/drawing/2014/main" id="{61AC1B24-100D-4938-8F2C-AB905CADC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14017" y="571500"/>
            <a:ext cx="2324332" cy="361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9" name="Freeform: Shape 2068">
            <a:extLst>
              <a:ext uri="{FF2B5EF4-FFF2-40B4-BE49-F238E27FC236}">
                <a16:creationId xmlns:a16="http://schemas.microsoft.com/office/drawing/2014/main" id="{0F30CCEB-94C4-4F72-BA5A-9CEA85302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434936" y="4446551"/>
            <a:ext cx="1957171" cy="1103687"/>
          </a:xfrm>
          <a:custGeom>
            <a:avLst/>
            <a:gdLst>
              <a:gd name="connsiteX0" fmla="*/ 2017702 w 2017702"/>
              <a:gd name="connsiteY0" fmla="*/ 1137821 h 1137821"/>
              <a:gd name="connsiteX1" fmla="*/ 404 w 2017702"/>
              <a:gd name="connsiteY1" fmla="*/ 1137821 h 1137821"/>
              <a:gd name="connsiteX2" fmla="*/ 0 w 2017702"/>
              <a:gd name="connsiteY2" fmla="*/ 900216 h 1137821"/>
              <a:gd name="connsiteX3" fmla="*/ 1767759 w 2017702"/>
              <a:gd name="connsiteY3" fmla="*/ 901031 h 1137821"/>
              <a:gd name="connsiteX4" fmla="*/ 1767759 w 2017702"/>
              <a:gd name="connsiteY4" fmla="*/ 0 h 1137821"/>
              <a:gd name="connsiteX5" fmla="*/ 2017702 w 2017702"/>
              <a:gd name="connsiteY5" fmla="*/ 0 h 113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7702" h="1137821">
                <a:moveTo>
                  <a:pt x="2017702" y="1137821"/>
                </a:moveTo>
                <a:lnTo>
                  <a:pt x="404" y="1137821"/>
                </a:lnTo>
                <a:cubicBezTo>
                  <a:pt x="-404" y="1055814"/>
                  <a:pt x="807" y="982224"/>
                  <a:pt x="0" y="900216"/>
                </a:cubicBezTo>
                <a:lnTo>
                  <a:pt x="1767759" y="901031"/>
                </a:lnTo>
                <a:lnTo>
                  <a:pt x="1767759" y="0"/>
                </a:lnTo>
                <a:lnTo>
                  <a:pt x="2017702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1" name="Freeform: Shape 2070">
            <a:extLst>
              <a:ext uri="{FF2B5EF4-FFF2-40B4-BE49-F238E27FC236}">
                <a16:creationId xmlns:a16="http://schemas.microsoft.com/office/drawing/2014/main" id="{0DE1A94F-CC8B-4954-97A7-ADD4F300D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796837" y="5311230"/>
            <a:ext cx="2042265" cy="1213486"/>
          </a:xfrm>
          <a:custGeom>
            <a:avLst/>
            <a:gdLst>
              <a:gd name="connsiteX0" fmla="*/ 1844618 w 2105428"/>
              <a:gd name="connsiteY0" fmla="*/ 0 h 1251016"/>
              <a:gd name="connsiteX1" fmla="*/ 2105428 w 2105428"/>
              <a:gd name="connsiteY1" fmla="*/ 0 h 1251016"/>
              <a:gd name="connsiteX2" fmla="*/ 2105428 w 2105428"/>
              <a:gd name="connsiteY2" fmla="*/ 1251016 h 1251016"/>
              <a:gd name="connsiteX3" fmla="*/ 421 w 2105428"/>
              <a:gd name="connsiteY3" fmla="*/ 1251016 h 1251016"/>
              <a:gd name="connsiteX4" fmla="*/ 0 w 2105428"/>
              <a:gd name="connsiteY4" fmla="*/ 1003081 h 1251016"/>
              <a:gd name="connsiteX5" fmla="*/ 1844618 w 2105428"/>
              <a:gd name="connsiteY5" fmla="*/ 1003931 h 12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5428" h="1251016">
                <a:moveTo>
                  <a:pt x="1844618" y="0"/>
                </a:moveTo>
                <a:lnTo>
                  <a:pt x="2105428" y="0"/>
                </a:lnTo>
                <a:lnTo>
                  <a:pt x="2105428" y="1251016"/>
                </a:lnTo>
                <a:lnTo>
                  <a:pt x="421" y="1251016"/>
                </a:lnTo>
                <a:cubicBezTo>
                  <a:pt x="-421" y="1165443"/>
                  <a:pt x="842" y="1088654"/>
                  <a:pt x="0" y="1003081"/>
                </a:cubicBezTo>
                <a:lnTo>
                  <a:pt x="1844618" y="1003931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34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3" name="Group 3082">
            <a:extLst>
              <a:ext uri="{FF2B5EF4-FFF2-40B4-BE49-F238E27FC236}">
                <a16:creationId xmlns:a16="http://schemas.microsoft.com/office/drawing/2014/main" id="{63C211C9-E9F2-4D74-88B0-9ED96B544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3084" name="Freeform 6">
              <a:extLst>
                <a:ext uri="{FF2B5EF4-FFF2-40B4-BE49-F238E27FC236}">
                  <a16:creationId xmlns:a16="http://schemas.microsoft.com/office/drawing/2014/main" id="{0C5EA6D9-DC51-432F-9280-C11F2F0F7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Freeform 6">
              <a:extLst>
                <a:ext uri="{FF2B5EF4-FFF2-40B4-BE49-F238E27FC236}">
                  <a16:creationId xmlns:a16="http://schemas.microsoft.com/office/drawing/2014/main" id="{1E171379-BFC7-4B1F-9063-8E8EB2A0DB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3087" name="Rectangle 3086">
            <a:extLst>
              <a:ext uri="{FF2B5EF4-FFF2-40B4-BE49-F238E27FC236}">
                <a16:creationId xmlns:a16="http://schemas.microsoft.com/office/drawing/2014/main" id="{7BB74091-09FE-44AF-8325-7FE6E175F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24FBB6-EEDC-4E3D-B369-4E696FBA2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858" y="4736961"/>
            <a:ext cx="10720685" cy="9367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700" i="1" cap="all"/>
              <a:t>Lyrics Alley </a:t>
            </a:r>
            <a:r>
              <a:rPr lang="en-US" sz="3700" cap="all"/>
              <a:t>(2010) by Leila Aboulela [Sudan]</a:t>
            </a:r>
          </a:p>
        </p:txBody>
      </p:sp>
      <p:pic>
        <p:nvPicPr>
          <p:cNvPr id="3078" name="Picture 6" descr="LYRICS ALLEY – Clarke's Bookshop">
            <a:extLst>
              <a:ext uri="{FF2B5EF4-FFF2-40B4-BE49-F238E27FC236}">
                <a16:creationId xmlns:a16="http://schemas.microsoft.com/office/drawing/2014/main" id="{F0F802F6-B850-4DF0-9805-C8C2DF7CD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5471" y="571500"/>
            <a:ext cx="2354060" cy="361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yrics Alley - Wikipedia">
            <a:extLst>
              <a:ext uri="{FF2B5EF4-FFF2-40B4-BE49-F238E27FC236}">
                <a16:creationId xmlns:a16="http://schemas.microsoft.com/office/drawing/2014/main" id="{ED9246CE-F589-4B37-B2B9-C8ED5C0E3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9150" y="571500"/>
            <a:ext cx="2367066" cy="361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Lyrics Alley by Leila Aboulela | Goodreads">
            <a:extLst>
              <a:ext uri="{FF2B5EF4-FFF2-40B4-BE49-F238E27FC236}">
                <a16:creationId xmlns:a16="http://schemas.microsoft.com/office/drawing/2014/main" id="{4F723A8C-A2A1-4E95-90A7-3BEE14F6F2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46869" y="571500"/>
            <a:ext cx="2458627" cy="361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9" name="Freeform: Shape 3088">
            <a:extLst>
              <a:ext uri="{FF2B5EF4-FFF2-40B4-BE49-F238E27FC236}">
                <a16:creationId xmlns:a16="http://schemas.microsoft.com/office/drawing/2014/main" id="{0F30CCEB-94C4-4F72-BA5A-9CEA85302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434936" y="4446551"/>
            <a:ext cx="1957171" cy="1103687"/>
          </a:xfrm>
          <a:custGeom>
            <a:avLst/>
            <a:gdLst>
              <a:gd name="connsiteX0" fmla="*/ 2017702 w 2017702"/>
              <a:gd name="connsiteY0" fmla="*/ 1137821 h 1137821"/>
              <a:gd name="connsiteX1" fmla="*/ 404 w 2017702"/>
              <a:gd name="connsiteY1" fmla="*/ 1137821 h 1137821"/>
              <a:gd name="connsiteX2" fmla="*/ 0 w 2017702"/>
              <a:gd name="connsiteY2" fmla="*/ 900216 h 1137821"/>
              <a:gd name="connsiteX3" fmla="*/ 1767759 w 2017702"/>
              <a:gd name="connsiteY3" fmla="*/ 901031 h 1137821"/>
              <a:gd name="connsiteX4" fmla="*/ 1767759 w 2017702"/>
              <a:gd name="connsiteY4" fmla="*/ 0 h 1137821"/>
              <a:gd name="connsiteX5" fmla="*/ 2017702 w 2017702"/>
              <a:gd name="connsiteY5" fmla="*/ 0 h 113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7702" h="1137821">
                <a:moveTo>
                  <a:pt x="2017702" y="1137821"/>
                </a:moveTo>
                <a:lnTo>
                  <a:pt x="404" y="1137821"/>
                </a:lnTo>
                <a:cubicBezTo>
                  <a:pt x="-404" y="1055814"/>
                  <a:pt x="807" y="982224"/>
                  <a:pt x="0" y="900216"/>
                </a:cubicBezTo>
                <a:lnTo>
                  <a:pt x="1767759" y="901031"/>
                </a:lnTo>
                <a:lnTo>
                  <a:pt x="1767759" y="0"/>
                </a:lnTo>
                <a:lnTo>
                  <a:pt x="2017702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1" name="Freeform: Shape 3090">
            <a:extLst>
              <a:ext uri="{FF2B5EF4-FFF2-40B4-BE49-F238E27FC236}">
                <a16:creationId xmlns:a16="http://schemas.microsoft.com/office/drawing/2014/main" id="{0DE1A94F-CC8B-4954-97A7-ADD4F300D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796837" y="5311230"/>
            <a:ext cx="2042265" cy="1213486"/>
          </a:xfrm>
          <a:custGeom>
            <a:avLst/>
            <a:gdLst>
              <a:gd name="connsiteX0" fmla="*/ 1844618 w 2105428"/>
              <a:gd name="connsiteY0" fmla="*/ 0 h 1251016"/>
              <a:gd name="connsiteX1" fmla="*/ 2105428 w 2105428"/>
              <a:gd name="connsiteY1" fmla="*/ 0 h 1251016"/>
              <a:gd name="connsiteX2" fmla="*/ 2105428 w 2105428"/>
              <a:gd name="connsiteY2" fmla="*/ 1251016 h 1251016"/>
              <a:gd name="connsiteX3" fmla="*/ 421 w 2105428"/>
              <a:gd name="connsiteY3" fmla="*/ 1251016 h 1251016"/>
              <a:gd name="connsiteX4" fmla="*/ 0 w 2105428"/>
              <a:gd name="connsiteY4" fmla="*/ 1003081 h 1251016"/>
              <a:gd name="connsiteX5" fmla="*/ 1844618 w 2105428"/>
              <a:gd name="connsiteY5" fmla="*/ 1003931 h 12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5428" h="1251016">
                <a:moveTo>
                  <a:pt x="1844618" y="0"/>
                </a:moveTo>
                <a:lnTo>
                  <a:pt x="2105428" y="0"/>
                </a:lnTo>
                <a:lnTo>
                  <a:pt x="2105428" y="1251016"/>
                </a:lnTo>
                <a:lnTo>
                  <a:pt x="421" y="1251016"/>
                </a:lnTo>
                <a:cubicBezTo>
                  <a:pt x="-421" y="1165443"/>
                  <a:pt x="842" y="1088654"/>
                  <a:pt x="0" y="1003081"/>
                </a:cubicBezTo>
                <a:lnTo>
                  <a:pt x="1844618" y="1003931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055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9" name="Group 4108">
            <a:extLst>
              <a:ext uri="{FF2B5EF4-FFF2-40B4-BE49-F238E27FC236}">
                <a16:creationId xmlns:a16="http://schemas.microsoft.com/office/drawing/2014/main" id="{127CAEB6-2762-403E-98B1-8B96D27C6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4110" name="Freeform 6">
              <a:extLst>
                <a:ext uri="{FF2B5EF4-FFF2-40B4-BE49-F238E27FC236}">
                  <a16:creationId xmlns:a16="http://schemas.microsoft.com/office/drawing/2014/main" id="{B93A55BE-E875-414E-8964-9F4BD06F9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1" name="Freeform 6">
              <a:extLst>
                <a:ext uri="{FF2B5EF4-FFF2-40B4-BE49-F238E27FC236}">
                  <a16:creationId xmlns:a16="http://schemas.microsoft.com/office/drawing/2014/main" id="{CA1FECA8-74A7-4D1C-9D1E-6EDE1F961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4113" name="Rectangle 4112">
            <a:extLst>
              <a:ext uri="{FF2B5EF4-FFF2-40B4-BE49-F238E27FC236}">
                <a16:creationId xmlns:a16="http://schemas.microsoft.com/office/drawing/2014/main" id="{7BB74091-09FE-44AF-8325-7FE6E175F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C7C288-806A-4EA2-815B-8A0330332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858" y="4736961"/>
            <a:ext cx="10720685" cy="9367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i="1" cap="all"/>
              <a:t>The Orchard of Lost Souls </a:t>
            </a:r>
            <a:r>
              <a:rPr lang="en-US" sz="3000" cap="all"/>
              <a:t>(2013) by Nadifa Mohamed [Somalia]</a:t>
            </a:r>
          </a:p>
        </p:txBody>
      </p:sp>
      <p:pic>
        <p:nvPicPr>
          <p:cNvPr id="4098" name="Picture 2" descr="Review: The Orchard of Lost Souls by Nadifa Mohamed • Your Impossible Voice">
            <a:extLst>
              <a:ext uri="{FF2B5EF4-FFF2-40B4-BE49-F238E27FC236}">
                <a16:creationId xmlns:a16="http://schemas.microsoft.com/office/drawing/2014/main" id="{5ACE93D5-78D9-40D6-B27D-35B35C7258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1" r="3" b="3"/>
          <a:stretch/>
        </p:blipFill>
        <p:spPr bwMode="auto">
          <a:xfrm>
            <a:off x="2" y="10"/>
            <a:ext cx="2966149" cy="418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he Orchard of Lost Souls - Wikipedia">
            <a:extLst>
              <a:ext uri="{FF2B5EF4-FFF2-40B4-BE49-F238E27FC236}">
                <a16:creationId xmlns:a16="http://schemas.microsoft.com/office/drawing/2014/main" id="{D15BBA7C-E9F3-448E-B04D-26954128CE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8624"/>
          <a:stretch/>
        </p:blipFill>
        <p:spPr bwMode="auto">
          <a:xfrm>
            <a:off x="3070861" y="10"/>
            <a:ext cx="2972784" cy="418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The Orchard of Lost Souls by Nadifa Mohamed | Goodreads">
            <a:extLst>
              <a:ext uri="{FF2B5EF4-FFF2-40B4-BE49-F238E27FC236}">
                <a16:creationId xmlns:a16="http://schemas.microsoft.com/office/drawing/2014/main" id="{2E319125-3941-42EE-B8C5-2EBA75AB90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5413"/>
          <a:stretch/>
        </p:blipFill>
        <p:spPr bwMode="auto">
          <a:xfrm>
            <a:off x="6148356" y="10"/>
            <a:ext cx="2972784" cy="418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he Orchard of Lost Souls | Book by Nadifa Mohamed | Official Publisher  Page | Simon &amp; Schuster UK">
            <a:extLst>
              <a:ext uri="{FF2B5EF4-FFF2-40B4-BE49-F238E27FC236}">
                <a16:creationId xmlns:a16="http://schemas.microsoft.com/office/drawing/2014/main" id="{D809C10E-AFD1-4C5E-A047-836739A294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0" r="-3" b="-3"/>
          <a:stretch/>
        </p:blipFill>
        <p:spPr bwMode="auto">
          <a:xfrm>
            <a:off x="9225855" y="10"/>
            <a:ext cx="2966142" cy="418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5" name="Freeform: Shape 4114">
            <a:extLst>
              <a:ext uri="{FF2B5EF4-FFF2-40B4-BE49-F238E27FC236}">
                <a16:creationId xmlns:a16="http://schemas.microsoft.com/office/drawing/2014/main" id="{0F30CCEB-94C4-4F72-BA5A-9CEA85302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434936" y="4446551"/>
            <a:ext cx="1957171" cy="1103687"/>
          </a:xfrm>
          <a:custGeom>
            <a:avLst/>
            <a:gdLst>
              <a:gd name="connsiteX0" fmla="*/ 2017702 w 2017702"/>
              <a:gd name="connsiteY0" fmla="*/ 1137821 h 1137821"/>
              <a:gd name="connsiteX1" fmla="*/ 404 w 2017702"/>
              <a:gd name="connsiteY1" fmla="*/ 1137821 h 1137821"/>
              <a:gd name="connsiteX2" fmla="*/ 0 w 2017702"/>
              <a:gd name="connsiteY2" fmla="*/ 900216 h 1137821"/>
              <a:gd name="connsiteX3" fmla="*/ 1767759 w 2017702"/>
              <a:gd name="connsiteY3" fmla="*/ 901031 h 1137821"/>
              <a:gd name="connsiteX4" fmla="*/ 1767759 w 2017702"/>
              <a:gd name="connsiteY4" fmla="*/ 0 h 1137821"/>
              <a:gd name="connsiteX5" fmla="*/ 2017702 w 2017702"/>
              <a:gd name="connsiteY5" fmla="*/ 0 h 113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7702" h="1137821">
                <a:moveTo>
                  <a:pt x="2017702" y="1137821"/>
                </a:moveTo>
                <a:lnTo>
                  <a:pt x="404" y="1137821"/>
                </a:lnTo>
                <a:cubicBezTo>
                  <a:pt x="-404" y="1055814"/>
                  <a:pt x="807" y="982224"/>
                  <a:pt x="0" y="900216"/>
                </a:cubicBezTo>
                <a:lnTo>
                  <a:pt x="1767759" y="901031"/>
                </a:lnTo>
                <a:lnTo>
                  <a:pt x="1767759" y="0"/>
                </a:lnTo>
                <a:lnTo>
                  <a:pt x="2017702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7" name="Freeform: Shape 4116">
            <a:extLst>
              <a:ext uri="{FF2B5EF4-FFF2-40B4-BE49-F238E27FC236}">
                <a16:creationId xmlns:a16="http://schemas.microsoft.com/office/drawing/2014/main" id="{0DE1A94F-CC8B-4954-97A7-ADD4F300D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796837" y="5311230"/>
            <a:ext cx="2042265" cy="1213486"/>
          </a:xfrm>
          <a:custGeom>
            <a:avLst/>
            <a:gdLst>
              <a:gd name="connsiteX0" fmla="*/ 1844618 w 2105428"/>
              <a:gd name="connsiteY0" fmla="*/ 0 h 1251016"/>
              <a:gd name="connsiteX1" fmla="*/ 2105428 w 2105428"/>
              <a:gd name="connsiteY1" fmla="*/ 0 h 1251016"/>
              <a:gd name="connsiteX2" fmla="*/ 2105428 w 2105428"/>
              <a:gd name="connsiteY2" fmla="*/ 1251016 h 1251016"/>
              <a:gd name="connsiteX3" fmla="*/ 421 w 2105428"/>
              <a:gd name="connsiteY3" fmla="*/ 1251016 h 1251016"/>
              <a:gd name="connsiteX4" fmla="*/ 0 w 2105428"/>
              <a:gd name="connsiteY4" fmla="*/ 1003081 h 1251016"/>
              <a:gd name="connsiteX5" fmla="*/ 1844618 w 2105428"/>
              <a:gd name="connsiteY5" fmla="*/ 1003931 h 12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5428" h="1251016">
                <a:moveTo>
                  <a:pt x="1844618" y="0"/>
                </a:moveTo>
                <a:lnTo>
                  <a:pt x="2105428" y="0"/>
                </a:lnTo>
                <a:lnTo>
                  <a:pt x="2105428" y="1251016"/>
                </a:lnTo>
                <a:lnTo>
                  <a:pt x="421" y="1251016"/>
                </a:lnTo>
                <a:cubicBezTo>
                  <a:pt x="-421" y="1165443"/>
                  <a:pt x="842" y="1088654"/>
                  <a:pt x="0" y="1003081"/>
                </a:cubicBezTo>
                <a:lnTo>
                  <a:pt x="1844618" y="1003931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309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9" name="Group 5128">
            <a:extLst>
              <a:ext uri="{FF2B5EF4-FFF2-40B4-BE49-F238E27FC236}">
                <a16:creationId xmlns:a16="http://schemas.microsoft.com/office/drawing/2014/main" id="{E9A5EAB0-933C-488C-8238-E1067B801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5130" name="Freeform 6">
              <a:extLst>
                <a:ext uri="{FF2B5EF4-FFF2-40B4-BE49-F238E27FC236}">
                  <a16:creationId xmlns:a16="http://schemas.microsoft.com/office/drawing/2014/main" id="{A5A0C805-1220-495F-8712-5ADD05B51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1" name="Freeform 6">
              <a:extLst>
                <a:ext uri="{FF2B5EF4-FFF2-40B4-BE49-F238E27FC236}">
                  <a16:creationId xmlns:a16="http://schemas.microsoft.com/office/drawing/2014/main" id="{13FBC146-A710-491F-BF5F-8F8CD60A5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5133" name="Rectangle 5132">
            <a:extLst>
              <a:ext uri="{FF2B5EF4-FFF2-40B4-BE49-F238E27FC236}">
                <a16:creationId xmlns:a16="http://schemas.microsoft.com/office/drawing/2014/main" id="{1D67B71D-74F4-4076-8B98-84D5508F4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B355EC-8AC3-4233-819A-5869297AF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4186" y="634028"/>
            <a:ext cx="3355942" cy="3732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400" i="1" cap="all"/>
              <a:t>Whispers from Vera </a:t>
            </a:r>
            <a:r>
              <a:rPr lang="en-US" sz="3400" cap="all"/>
              <a:t>(2003/23) by Goretti Kyomuhendo  [Uganda] </a:t>
            </a:r>
          </a:p>
        </p:txBody>
      </p:sp>
      <p:sp>
        <p:nvSpPr>
          <p:cNvPr id="5135" name="Freeform 6">
            <a:extLst>
              <a:ext uri="{FF2B5EF4-FFF2-40B4-BE49-F238E27FC236}">
                <a16:creationId xmlns:a16="http://schemas.microsoft.com/office/drawing/2014/main" id="{13579C8E-C6C9-432C-99F3-1EB7E513C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124" name="Picture 4" descr="African Books Collective: Whispers from Vera">
            <a:extLst>
              <a:ext uri="{FF2B5EF4-FFF2-40B4-BE49-F238E27FC236}">
                <a16:creationId xmlns:a16="http://schemas.microsoft.com/office/drawing/2014/main" id="{28CAD947-2592-4B60-8EED-C562841CC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5077" y="1027610"/>
            <a:ext cx="2869754" cy="432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7" name="Freeform 6">
            <a:extLst>
              <a:ext uri="{FF2B5EF4-FFF2-40B4-BE49-F238E27FC236}">
                <a16:creationId xmlns:a16="http://schemas.microsoft.com/office/drawing/2014/main" id="{D5BB6D7F-ACC3-4A8A-BB66-638E5A8A06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122" name="Picture 2" descr="Book Tales: November Edition – Passion &amp; Lifestyle">
            <a:extLst>
              <a:ext uri="{FF2B5EF4-FFF2-40B4-BE49-F238E27FC236}">
                <a16:creationId xmlns:a16="http://schemas.microsoft.com/office/drawing/2014/main" id="{0729C571-F51C-421B-96EC-1CC5EBF764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7698" y="1885072"/>
            <a:ext cx="3124916" cy="417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892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0245FC1-669A-4558-8341-5A7148C77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F2D3FC59-9FB9-48FC-8D66-9ACDB840E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7D0D12F-DDEA-45FE-91AE-E35A03B651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7E600175-39F0-43C7-8405-DD4579CF7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book cover of a person with an object&#10;&#10;Description automatically generated">
            <a:extLst>
              <a:ext uri="{FF2B5EF4-FFF2-40B4-BE49-F238E27FC236}">
                <a16:creationId xmlns:a16="http://schemas.microsoft.com/office/drawing/2014/main" id="{FD8520CE-70B7-7034-4A57-FCDD407D71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0494" y="640080"/>
            <a:ext cx="3639540" cy="5577840"/>
          </a:xfrm>
          <a:prstGeom prst="rect">
            <a:avLst/>
          </a:prstGeom>
        </p:spPr>
      </p:pic>
      <p:sp>
        <p:nvSpPr>
          <p:cNvPr id="16" name="Freeform 6">
            <a:extLst>
              <a:ext uri="{FF2B5EF4-FFF2-40B4-BE49-F238E27FC236}">
                <a16:creationId xmlns:a16="http://schemas.microsoft.com/office/drawing/2014/main" id="{DEB46E1F-0372-4440-887E-8B147731B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5412340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B405FB-0AE1-390D-E41E-DB8FEE16E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8004" y="1480930"/>
            <a:ext cx="5607908" cy="325432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900" i="1" cap="all"/>
              <a:t> The Shadow King </a:t>
            </a:r>
            <a:r>
              <a:rPr lang="en-US" sz="4900" cap="all"/>
              <a:t>(2019) by Maaza Mengiste. [Ethiopia]</a:t>
            </a:r>
          </a:p>
        </p:txBody>
      </p:sp>
    </p:spTree>
    <p:extLst>
      <p:ext uri="{BB962C8B-B14F-4D97-AF65-F5344CB8AC3E}">
        <p14:creationId xmlns:p14="http://schemas.microsoft.com/office/powerpoint/2010/main" val="2277036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B0245FC1-669A-4558-8341-5A7148C77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F2D3FC59-9FB9-48FC-8D66-9ACDB840E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27D0D12F-DDEA-45FE-91AE-E35A03B651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85326CE-E8C0-4DD9-B97D-BFB0DFF3F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23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552ECC-9875-ACC1-551E-1B8547DCF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4186" y="634028"/>
            <a:ext cx="3355942" cy="3732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400" i="1" cap="all"/>
              <a:t>Dancing the Death Drill </a:t>
            </a:r>
            <a:r>
              <a:rPr lang="en-US" sz="3400" cap="all"/>
              <a:t>(2017) by Fred Khumalo [South Africa]</a:t>
            </a:r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5ECBBE91-3592-462A-8700-B36554E6A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646AE209-CD2C-4804-A22E-978C38614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 descr="A poster of a ship in the water&#10;&#10;Description automatically generated">
            <a:extLst>
              <a:ext uri="{FF2B5EF4-FFF2-40B4-BE49-F238E27FC236}">
                <a16:creationId xmlns:a16="http://schemas.microsoft.com/office/drawing/2014/main" id="{97FF8834-241E-95A2-C18B-4B665EC432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5532" y="1026942"/>
            <a:ext cx="3355943" cy="507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676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3CDAEBAD-F3BE-433C-BEE5-D8EB4DF7B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A3957AE-A940-4E68-87B4-0E45E7C91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8760C852-3FFF-4139-9954-94B7B67885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8C684F7E-85C5-4EB9-BF89-2D971BD55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book cover with yellow text&#10;&#10;Description automatically generated">
            <a:extLst>
              <a:ext uri="{FF2B5EF4-FFF2-40B4-BE49-F238E27FC236}">
                <a16:creationId xmlns:a16="http://schemas.microsoft.com/office/drawing/2014/main" id="{8F845ABB-F313-501A-30D1-50198B10C6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841" r="2641"/>
          <a:stretch/>
        </p:blipFill>
        <p:spPr>
          <a:xfrm>
            <a:off x="20" y="10"/>
            <a:ext cx="4966232" cy="6857990"/>
          </a:xfrm>
          <a:prstGeom prst="rect">
            <a:avLst/>
          </a:prstGeom>
        </p:spPr>
      </p:pic>
      <p:sp>
        <p:nvSpPr>
          <p:cNvPr id="23" name="Freeform 6">
            <a:extLst>
              <a:ext uri="{FF2B5EF4-FFF2-40B4-BE49-F238E27FC236}">
                <a16:creationId xmlns:a16="http://schemas.microsoft.com/office/drawing/2014/main" id="{22F9FAD5-CBB6-464B-B296-A5D9A24A5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5412340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12ED33-4624-524B-546F-519E70C7B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8004" y="1480930"/>
            <a:ext cx="5607908" cy="325432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900" i="1" cap="all"/>
              <a:t>Stay with Me </a:t>
            </a:r>
            <a:r>
              <a:rPr lang="en-US" sz="4900" cap="all"/>
              <a:t>(2017) by Ayobami Adebayo [Nigeria]</a:t>
            </a:r>
          </a:p>
        </p:txBody>
      </p:sp>
    </p:spTree>
    <p:extLst>
      <p:ext uri="{BB962C8B-B14F-4D97-AF65-F5344CB8AC3E}">
        <p14:creationId xmlns:p14="http://schemas.microsoft.com/office/powerpoint/2010/main" val="1928442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{59D0686F-B94D-5B49-A6EF-7E175260AC41}tf10001072</Template>
  <TotalTime>928</TotalTime>
  <Words>186</Words>
  <Application>Microsoft Macintosh PowerPoint</Application>
  <PresentationFormat>Widescreen</PresentationFormat>
  <Paragraphs>13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Franklin Gothic Book</vt:lpstr>
      <vt:lpstr>Crop</vt:lpstr>
      <vt:lpstr>Ten works of contemporary African literature nobody should miss, and why  The Textual Worlds of South-Eastern Africa University of Southampton, UK 6 March 2024</vt:lpstr>
      <vt:lpstr>Purple Hibiscus (2003) by Chimamanda Ngozi Adichie [Nigeria]</vt:lpstr>
      <vt:lpstr>Coconut (2007) by Kopano Matlwa [South Africa] </vt:lpstr>
      <vt:lpstr>Lyrics Alley (2010) by Leila Aboulela [Sudan]</vt:lpstr>
      <vt:lpstr>The Orchard of Lost Souls (2013) by Nadifa Mohamed [Somalia]</vt:lpstr>
      <vt:lpstr>Whispers from Vera (2003/23) by Goretti Kyomuhendo  [Uganda] </vt:lpstr>
      <vt:lpstr> The Shadow King (2019) by Maaza Mengiste. [Ethiopia]</vt:lpstr>
      <vt:lpstr>Dancing the Death Drill (2017) by Fred Khumalo [South Africa]</vt:lpstr>
      <vt:lpstr>Stay with Me (2017) by Ayobami Adebayo [Nigeria]</vt:lpstr>
      <vt:lpstr>The Book of Chameleons (2008) by Jose Eduardo Agualusa [Angola]</vt:lpstr>
      <vt:lpstr>How to Read the Air ( 2010 ) by Dinaw Mengestu [Ethiopia]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 works of contemporary African literature nobody  should miss, and why</dc:title>
  <dc:creator>Information Technology</dc:creator>
  <cp:lastModifiedBy>Microsoft Office User</cp:lastModifiedBy>
  <cp:revision>11</cp:revision>
  <dcterms:created xsi:type="dcterms:W3CDTF">2024-03-02T18:36:42Z</dcterms:created>
  <dcterms:modified xsi:type="dcterms:W3CDTF">2024-03-05T22:44:56Z</dcterms:modified>
</cp:coreProperties>
</file>